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sldIdLst>
    <p:sldId id="271" r:id="rId3"/>
    <p:sldId id="273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8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5" autoAdjust="0"/>
    <p:restoredTop sz="90929"/>
  </p:normalViewPr>
  <p:slideViewPr>
    <p:cSldViewPr>
      <p:cViewPr varScale="1">
        <p:scale>
          <a:sx n="100" d="100"/>
          <a:sy n="100" d="100"/>
        </p:scale>
        <p:origin x="22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5T15:25:39.79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5T15:25:40.74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24575,'5'0'0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5T15:25:41.49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12 24575,'5'0'0,"1"-5"0,4-1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5T15:25:42.18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11 24575,'4'0'0,"3"-5"0,3-1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5T15:25:42.87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24575,'0'4'0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C3DAE-1629-474E-A9AF-57CFDDE23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57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5BE9E-D2CE-4661-8A13-2F2DF5537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2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0954-E3C0-46B8-95AA-2EF5B9F9A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03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71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9144000" cy="6859588"/>
          </a:xfrm>
          <a:prstGeom prst="rect">
            <a:avLst/>
          </a:prstGeom>
          <a:solidFill>
            <a:srgbClr val="0B13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1038225"/>
            <a:ext cx="3060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226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71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9144000" cy="6859588"/>
          </a:xfrm>
          <a:prstGeom prst="rect">
            <a:avLst/>
          </a:prstGeom>
          <a:solidFill>
            <a:srgbClr val="0B13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1038225"/>
            <a:ext cx="3060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165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305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152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38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9144000" cy="9144001"/>
          </a:xfrm>
          <a:prstGeom prst="rect">
            <a:avLst/>
          </a:prstGeom>
          <a:solidFill>
            <a:srgbClr val="0B13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7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F7D2-2550-446E-9D49-C52D0C019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16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B643-B978-473A-83C3-5CA95F4D2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09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03D87-06D5-4181-B2D6-5AD805973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48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39711-1001-44DB-A5B2-6BF63F95F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50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7DC21-D13F-4AE8-8680-98115E037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8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9E5CD-F65E-4820-A6AA-873E67BE8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02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107E9-F51A-454A-A81D-208F92BC7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24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AF3E-1A1E-40CB-944C-4D39FF797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52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Geneva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Geneva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BFA222-D48C-4780-82A6-F90131B49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  <a:cs typeface="Genev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  <a:cs typeface="Genev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  <a:cs typeface="Genev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  <a:cs typeface="Geneva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57200" y="5761038"/>
            <a:ext cx="822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092450" y="5424488"/>
            <a:ext cx="2895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457200" y="434816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3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26163"/>
            <a:ext cx="1525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4" r:id="rId2"/>
    <p:sldLayoutId id="2147483785" r:id="rId3"/>
    <p:sldLayoutId id="2147483786" r:id="rId4"/>
    <p:sldLayoutId id="2147483789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venir Medium"/>
          <a:ea typeface="Avenir Medium"/>
          <a:cs typeface="Avenir Medium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venir Medium"/>
          <a:ea typeface="Avenir Medium"/>
          <a:cs typeface="Avenir Medium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venir Medium"/>
          <a:ea typeface="Avenir Medium"/>
          <a:cs typeface="Avenir Medium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venir Medium"/>
          <a:ea typeface="Avenir Medium"/>
          <a:cs typeface="Avenir Medium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venir Medium"/>
          <a:ea typeface="Avenir Medium"/>
          <a:cs typeface="Avenir Medium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venir Medium"/>
          <a:ea typeface="Avenir Medium"/>
          <a:cs typeface="Avenir Medium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venir Medium"/>
          <a:ea typeface="Avenir Medium"/>
          <a:cs typeface="Avenir Medium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venir Medium"/>
          <a:ea typeface="Avenir Medium"/>
          <a:cs typeface="Avenir Medium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venir Medium"/>
          <a:ea typeface="Avenir Medium"/>
          <a:cs typeface="Avenir Medium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 txBox="1">
            <a:spLocks/>
          </p:cNvSpPr>
          <p:nvPr/>
        </p:nvSpPr>
        <p:spPr bwMode="auto">
          <a:xfrm>
            <a:off x="472078" y="3068960"/>
            <a:ext cx="8229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venir Medium"/>
                <a:ea typeface="Avenir Medium"/>
                <a:cs typeface="Avenir Medium"/>
              </a:rPr>
              <a:t>	ITSIUG 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venir Medium"/>
                <a:ea typeface="Avenir Medium"/>
                <a:cs typeface="Avenir Medium"/>
              </a:rPr>
              <a:t>Session 48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venir Medium"/>
                <a:ea typeface="Avenir Medium"/>
                <a:cs typeface="Avenir Medium"/>
              </a:rPr>
              <a:t>Total Guaranteed Package (TGP)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venir Medium"/>
                <a:ea typeface="Avenir Medium"/>
                <a:cs typeface="Avenir Medium"/>
              </a:rPr>
              <a:t>G Saunders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venir Medium"/>
                <a:ea typeface="Avenir Medium"/>
                <a:cs typeface="Avenir Medium"/>
              </a:rPr>
              <a:t>A Ramji </a:t>
            </a:r>
          </a:p>
        </p:txBody>
      </p:sp>
      <p:sp>
        <p:nvSpPr>
          <p:cNvPr id="6147" name="Title Placeholder 1"/>
          <p:cNvSpPr txBox="1">
            <a:spLocks/>
          </p:cNvSpPr>
          <p:nvPr/>
        </p:nvSpPr>
        <p:spPr bwMode="auto">
          <a:xfrm>
            <a:off x="481013" y="5589588"/>
            <a:ext cx="8229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bg1"/>
              </a:solidFill>
              <a:latin typeface="Avenir Book"/>
              <a:ea typeface="Avenir Book"/>
              <a:cs typeface="Avenir Book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50800" y="3873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i</a:t>
            </a:r>
            <a:r>
              <a:rPr lang="en-US" altLang="en-US" sz="3200" dirty="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 ENABLER OPTIONS 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-108520" y="1124744"/>
            <a:ext cx="90519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Convert to TGP (Screen 2)</a:t>
            </a:r>
          </a:p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21748-3615-44CC-1656-12A0E3E65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144000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6381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50800" y="3873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i</a:t>
            </a:r>
            <a:r>
              <a:rPr lang="en-US" altLang="en-US" sz="3200" dirty="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 ENABLER OPTIONS 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-108520" y="1196752"/>
            <a:ext cx="90519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Convert to TGP (Screen 3)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42310-576D-63D2-D156-232150049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144000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621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50800" y="3873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i</a:t>
            </a:r>
            <a:r>
              <a:rPr lang="en-US" altLang="en-US" sz="3200" dirty="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 ENABLER OPTIONS 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-108520" y="1196752"/>
            <a:ext cx="90519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Convert to TGP (Screen 4)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42310-576D-63D2-D156-232150049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144000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22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50800" y="3873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i</a:t>
            </a:r>
            <a:r>
              <a:rPr lang="en-US" altLang="en-US" sz="3200" dirty="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 ENABLER OPTIONS 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-108520" y="1196752"/>
            <a:ext cx="90519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Convert to TGP (Screen 5)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FA658-58E0-9D5E-558C-D505511C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888"/>
            <a:ext cx="9144000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656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50800" y="3873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i</a:t>
            </a:r>
            <a:r>
              <a:rPr lang="en-US" altLang="en-US" sz="3200" dirty="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 ENABLER OPTIONS 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-108520" y="1196752"/>
            <a:ext cx="90519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Maintain TGP Package (New Staff Similar </a:t>
            </a:r>
            <a:r>
              <a:rPr lang="en-US" altLang="en-US" sz="3100" b="1" dirty="0" err="1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Scr</a:t>
            </a: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1)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66D01-177A-9F90-538C-9BE56B40F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864"/>
            <a:ext cx="9144000" cy="3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3168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50800" y="3873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i</a:t>
            </a:r>
            <a:r>
              <a:rPr lang="en-US" altLang="en-US" sz="3200" dirty="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 ENABLER OPTIONS 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-108520" y="1196752"/>
            <a:ext cx="90519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Maintain TGP Package (New Staff Similar </a:t>
            </a:r>
            <a:r>
              <a:rPr lang="en-US" altLang="en-US" sz="3100" b="1" dirty="0" err="1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Scr</a:t>
            </a: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2)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5B8772-7C04-4C0C-65A7-76C112E3E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9144000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235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50800" y="3873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i</a:t>
            </a:r>
            <a:r>
              <a:rPr lang="en-US" altLang="en-US" sz="3200" dirty="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 ENABLER OPTIONS 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-108520" y="1196752"/>
            <a:ext cx="90519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Maintain TGP Package (New Staff Similar </a:t>
            </a:r>
            <a:r>
              <a:rPr lang="en-US" altLang="en-US" sz="3100" b="1" dirty="0" err="1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Scr</a:t>
            </a: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3)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6E7E5-1262-B0A4-CC69-182B410F5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864"/>
            <a:ext cx="9144000" cy="3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452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50800" y="3873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i</a:t>
            </a:r>
            <a:r>
              <a:rPr lang="en-US" altLang="en-US" sz="3200" dirty="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 ENABLER OPTIONS 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-108520" y="1196752"/>
            <a:ext cx="90519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Maintain TGP Package (New Staff Similar </a:t>
            </a:r>
            <a:r>
              <a:rPr lang="en-US" altLang="en-US" sz="3100" b="1" dirty="0" err="1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Scr</a:t>
            </a: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4)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901E7-9B42-93D7-3090-B5E00D5A3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9144000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1646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50800" y="3873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WAY FORWARD 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-108520" y="1196752"/>
            <a:ext cx="90519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Complete Bonus and Approval Changes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Reset Process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Get Clarity on all TGP Rules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Setup Production </a:t>
            </a:r>
          </a:p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Lessons Learnt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Do not underestimate costs or time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Proper Project Management Needed 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Buy in from all stakeholders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151011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88"/>
            <a:ext cx="9144000" cy="6859588"/>
          </a:xfrm>
          <a:prstGeom prst="rect">
            <a:avLst/>
          </a:prstGeom>
          <a:solidFill>
            <a:srgbClr val="0B13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433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1"/>
          <a:stretch>
            <a:fillRect/>
          </a:stretch>
        </p:blipFill>
        <p:spPr bwMode="auto">
          <a:xfrm>
            <a:off x="3876675" y="2892425"/>
            <a:ext cx="1377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Placeholder 1"/>
          <p:cNvSpPr txBox="1">
            <a:spLocks/>
          </p:cNvSpPr>
          <p:nvPr/>
        </p:nvSpPr>
        <p:spPr bwMode="auto">
          <a:xfrm>
            <a:off x="3721100" y="4237038"/>
            <a:ext cx="16891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ctr" eaLnBrk="1" hangingPunct="1"/>
            <a:r>
              <a:rPr lang="en-US" altLang="en-US" sz="900">
                <a:solidFill>
                  <a:srgbClr val="FFB819"/>
                </a:solidFill>
                <a:latin typeface="Avenir Medium"/>
                <a:ea typeface="Avenir Medium"/>
                <a:cs typeface="Avenir Medium"/>
              </a:rPr>
              <a:t>www.mandela.ac.za</a:t>
            </a:r>
          </a:p>
        </p:txBody>
      </p:sp>
      <p:pic>
        <p:nvPicPr>
          <p:cNvPr id="1434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3925888"/>
            <a:ext cx="16891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50800" y="3873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INTRODUCTION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-108520" y="1124744"/>
            <a:ext cx="90519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Basic +Benefits: Notch + fixed set of benefits. Cost to the university is variable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Staff have limited ability to structure package</a:t>
            </a:r>
          </a:p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TGP Total Guaranteed Package Notch becomes total package and then benefits deducted so that annual cost to the university remains fixed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Staff have ability to structure package.  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50800" y="3873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UNIVERSITY REQUIRMENTS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-108520" y="1124744"/>
            <a:ext cx="90519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Staff choice to change to TGP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Phased Approach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Staff must be able to structure package within a set of defined rules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Process must be as automated as possible </a:t>
            </a:r>
          </a:p>
          <a:p>
            <a:pPr marL="971550" lvl="1" indent="-514350" eaLnBrk="1" hangingPunct="1">
              <a:lnSpc>
                <a:spcPct val="80000"/>
              </a:lnSpc>
              <a:spcBef>
                <a:spcPct val="20000"/>
              </a:spcBef>
              <a:buAutoNum type="alphaLcParenR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Software caters for conversion to TGP</a:t>
            </a:r>
          </a:p>
          <a:p>
            <a:pPr marL="971550" lvl="1" indent="-514350" eaLnBrk="1" hangingPunct="1">
              <a:lnSpc>
                <a:spcPct val="80000"/>
              </a:lnSpc>
              <a:spcBef>
                <a:spcPct val="20000"/>
              </a:spcBef>
              <a:buAutoNum type="alphaLcParenR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Maintenance of Package </a:t>
            </a:r>
          </a:p>
          <a:p>
            <a:pPr marL="971550" lvl="1" indent="-514350" eaLnBrk="1" hangingPunct="1">
              <a:lnSpc>
                <a:spcPct val="80000"/>
              </a:lnSpc>
              <a:spcBef>
                <a:spcPct val="20000"/>
              </a:spcBef>
              <a:buAutoNum type="alphaLcParenR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New staff appointed to university 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522541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50800" y="3873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SOFTWARE DEVELOPMENT PROCESS 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-108520" y="1124744"/>
            <a:ext cx="90519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Discussions with Adapt IT started Oct 2021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Initial specifications and quote Feb 2022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Quote accepted by university October 2022 </a:t>
            </a:r>
          </a:p>
          <a:p>
            <a:pPr marL="971550" lvl="1" indent="-51435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Development would require Adapt IT and university to work together </a:t>
            </a:r>
          </a:p>
          <a:p>
            <a:pPr marL="971550" lvl="1" indent="-51435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Adapt IT would develop software to do conversion and maintenance of package for existing and new staff </a:t>
            </a:r>
          </a:p>
          <a:p>
            <a:pPr marL="971550" lvl="1" indent="-51435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University would set up TGP appoint types on payroll.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187758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50800" y="3873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SOFTWARE DEVELOPMENT PROCESS 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-108520" y="1124744"/>
            <a:ext cx="90519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TGP Appointment Types setup on Test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Software delivered for testing  April -June 2023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Testing on </a:t>
            </a:r>
            <a:r>
              <a:rPr lang="en-US" altLang="en-US" sz="3100" b="1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Test June </a:t>
            </a: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– September 2023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Issues identified with Bonus calculations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Approval process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Additional Funding obtained for bonus changes and approval process changes  December 2023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Changes due for delivery March April  2024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130090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50800" y="3873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SOFTWARE CHANGES 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467544" y="1124744"/>
            <a:ext cx="8475861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TGP indicator on Appointment Type (PACS-1)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TGP Package indicator on Notch Screen and % Pensionable on CTC field.  (FPRI-1)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3FC99-2A52-E6DF-65D7-96EE21B80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212976"/>
            <a:ext cx="7704856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14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0" y="376034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SOFTWARE CHAGES (PTGP-1) 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-180528" y="1124744"/>
            <a:ext cx="90519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Form to specify TGP conversion rules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8  Tab set of rules to mange process </a:t>
            </a:r>
          </a:p>
          <a:p>
            <a:pPr marL="457200" lvl="1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5A4A3-1FD4-B5A5-2911-A41F3D522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542883"/>
            <a:ext cx="6732240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98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50800" y="3873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i</a:t>
            </a:r>
            <a:r>
              <a:rPr lang="en-US" altLang="en-US" sz="3200" dirty="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 ENABLER OPTIONS 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-108520" y="1124744"/>
            <a:ext cx="90519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In Confidential Detail Uses Renumeration PIN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HR can convert on behalf of staff member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Staff member accepts calculation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Goes though approval process (To be changed)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Once Approved loaded into Backoffice HR and Payroll.  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605709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 txBox="1">
            <a:spLocks/>
          </p:cNvSpPr>
          <p:nvPr/>
        </p:nvSpPr>
        <p:spPr bwMode="auto">
          <a:xfrm>
            <a:off x="50800" y="38735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i</a:t>
            </a:r>
            <a:r>
              <a:rPr lang="en-US" altLang="en-US" sz="3200" dirty="0">
                <a:solidFill>
                  <a:srgbClr val="120D1F"/>
                </a:solidFill>
                <a:latin typeface="Avenir Medium"/>
                <a:ea typeface="Avenir Medium"/>
                <a:cs typeface="Avenir Medium"/>
              </a:rPr>
              <a:t> ENABLER OPTIONS </a:t>
            </a:r>
          </a:p>
        </p:txBody>
      </p:sp>
      <p:sp>
        <p:nvSpPr>
          <p:cNvPr id="7171" name="Title Placeholder 1"/>
          <p:cNvSpPr txBox="1">
            <a:spLocks/>
          </p:cNvSpPr>
          <p:nvPr/>
        </p:nvSpPr>
        <p:spPr bwMode="auto">
          <a:xfrm>
            <a:off x="-108520" y="1124744"/>
            <a:ext cx="90519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Convert to TGP (Screen 1)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100" b="1" dirty="0">
                <a:solidFill>
                  <a:srgbClr val="120D1F"/>
                </a:solidFill>
                <a:latin typeface="Avenir Medium"/>
                <a:ea typeface="Avenir Book"/>
                <a:cs typeface="Avenir Book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180000"/>
              </a:lnSpc>
              <a:defRPr/>
            </a:pPr>
            <a:endParaRPr lang="en-US" altLang="en-US" sz="3100" b="1" dirty="0">
              <a:solidFill>
                <a:srgbClr val="120D1F"/>
              </a:solidFill>
              <a:latin typeface="Avenir Medium"/>
              <a:ea typeface="Avenir Book"/>
              <a:cs typeface="Avenir Book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400" dirty="0">
              <a:solidFill>
                <a:srgbClr val="FFB819"/>
              </a:solidFill>
              <a:latin typeface="Avenir Medium"/>
              <a:ea typeface="Avenir Medium"/>
              <a:cs typeface="Avenir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4A1F3-1817-7B41-AB31-E21EDDE75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95" y="2363515"/>
            <a:ext cx="8742810" cy="35078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DDB5EF5-8D41-4540-B142-1E891077F94B}"/>
              </a:ext>
            </a:extLst>
          </p:cNvPr>
          <p:cNvGrpSpPr/>
          <p:nvPr/>
        </p:nvGrpSpPr>
        <p:grpSpPr>
          <a:xfrm>
            <a:off x="3440841" y="4364981"/>
            <a:ext cx="285480" cy="20520"/>
            <a:chOff x="3440841" y="4364981"/>
            <a:chExt cx="285480" cy="2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7744EA-4330-D3BD-34E3-8E285C979606}"/>
                    </a:ext>
                  </a:extLst>
                </p14:cNvPr>
                <p14:cNvContentPartPr/>
                <p14:nvPr/>
              </p14:nvContentPartPr>
              <p14:xfrm>
                <a:off x="3440841" y="4374701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7744EA-4330-D3BD-34E3-8E285C97960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77841" y="431206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99DFD60-B96C-4F1D-5E90-F75B7D1F8218}"/>
                    </a:ext>
                  </a:extLst>
                </p14:cNvPr>
                <p14:cNvContentPartPr/>
                <p14:nvPr/>
              </p14:nvContentPartPr>
              <p14:xfrm>
                <a:off x="3509601" y="4385141"/>
                <a:ext cx="21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99DFD60-B96C-4F1D-5E90-F75B7D1F8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46601" y="4322141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6FD7C5E-4960-254D-4EC4-BADB7721822B}"/>
                    </a:ext>
                  </a:extLst>
                </p14:cNvPr>
                <p14:cNvContentPartPr/>
                <p14:nvPr/>
              </p14:nvContentPartPr>
              <p14:xfrm>
                <a:off x="3617961" y="4380821"/>
                <a:ext cx="7920" cy="4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6FD7C5E-4960-254D-4EC4-BADB7721822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54961" y="4318181"/>
                  <a:ext cx="133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95D474-DD23-D11C-FB9E-7577517BA646}"/>
                    </a:ext>
                  </a:extLst>
                </p14:cNvPr>
                <p14:cNvContentPartPr/>
                <p14:nvPr/>
              </p14:nvContentPartPr>
              <p14:xfrm>
                <a:off x="3666921" y="4371101"/>
                <a:ext cx="7920" cy="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95D474-DD23-D11C-FB9E-7577517BA64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04281" y="4308101"/>
                  <a:ext cx="133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EFDE339-2107-4E12-2337-F4238EC15A9F}"/>
                    </a:ext>
                  </a:extLst>
                </p14:cNvPr>
                <p14:cNvContentPartPr/>
                <p14:nvPr/>
              </p14:nvContentPartPr>
              <p14:xfrm>
                <a:off x="3725961" y="4364981"/>
                <a:ext cx="360" cy="2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EFDE339-2107-4E12-2337-F4238EC15A9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63321" y="4302341"/>
                  <a:ext cx="126000" cy="12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301532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496</Words>
  <Application>Microsoft Office PowerPoint</Application>
  <PresentationFormat>On-screen Show (4:3)</PresentationFormat>
  <Paragraphs>287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Book</vt:lpstr>
      <vt:lpstr>Avenir Medium</vt:lpstr>
      <vt:lpstr>Calibri</vt:lpstr>
      <vt:lpstr>Blank Presentation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Jana van der Walt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van der Walt</dc:creator>
  <cp:lastModifiedBy>Ramji, Ajai (Mr) (Summerstrand Campus South)</cp:lastModifiedBy>
  <cp:revision>123</cp:revision>
  <dcterms:created xsi:type="dcterms:W3CDTF">2010-04-13T07:30:45Z</dcterms:created>
  <dcterms:modified xsi:type="dcterms:W3CDTF">2024-02-29T13:19:57Z</dcterms:modified>
</cp:coreProperties>
</file>